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0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8949358-5519-4F1D-AEFD-1A508C9E6948}" type="datetimeFigureOut">
              <a:rPr lang="en-US" smtClean="0"/>
              <a:t>5/1/2014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9A7604-2E9D-4C0D-AA44-20B53FD5D709}" type="slidenum">
              <a:rPr lang="en-US" smtClean="0"/>
              <a:t>‹#›</a:t>
            </a:fld>
            <a:endParaRPr lang="en-US"/>
          </a:p>
        </p:txBody>
      </p:sp>
    </p:spTree>
    <p:extLst>
      <p:ext uri="{BB962C8B-B14F-4D97-AF65-F5344CB8AC3E}">
        <p14:creationId xmlns:p14="http://schemas.microsoft.com/office/powerpoint/2010/main" val="20722059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8949358-5519-4F1D-AEFD-1A508C9E6948}" type="datetimeFigureOut">
              <a:rPr lang="en-US" smtClean="0"/>
              <a:t>5/1/2014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9A7604-2E9D-4C0D-AA44-20B53FD5D709}" type="slidenum">
              <a:rPr lang="en-US" smtClean="0"/>
              <a:t>‹#›</a:t>
            </a:fld>
            <a:endParaRPr lang="en-US"/>
          </a:p>
        </p:txBody>
      </p:sp>
    </p:spTree>
    <p:extLst>
      <p:ext uri="{BB962C8B-B14F-4D97-AF65-F5344CB8AC3E}">
        <p14:creationId xmlns:p14="http://schemas.microsoft.com/office/powerpoint/2010/main" val="13255578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8949358-5519-4F1D-AEFD-1A508C9E6948}" type="datetimeFigureOut">
              <a:rPr lang="en-US" smtClean="0"/>
              <a:t>5/1/2014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9A7604-2E9D-4C0D-AA44-20B53FD5D709}" type="slidenum">
              <a:rPr lang="en-US" smtClean="0"/>
              <a:t>‹#›</a:t>
            </a:fld>
            <a:endParaRPr lang="en-US"/>
          </a:p>
        </p:txBody>
      </p:sp>
    </p:spTree>
    <p:extLst>
      <p:ext uri="{BB962C8B-B14F-4D97-AF65-F5344CB8AC3E}">
        <p14:creationId xmlns:p14="http://schemas.microsoft.com/office/powerpoint/2010/main" val="33396067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8949358-5519-4F1D-AEFD-1A508C9E6948}" type="datetimeFigureOut">
              <a:rPr lang="en-US" smtClean="0"/>
              <a:t>5/1/2014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9A7604-2E9D-4C0D-AA44-20B53FD5D709}" type="slidenum">
              <a:rPr lang="en-US" smtClean="0"/>
              <a:t>‹#›</a:t>
            </a:fld>
            <a:endParaRPr lang="en-US"/>
          </a:p>
        </p:txBody>
      </p:sp>
    </p:spTree>
    <p:extLst>
      <p:ext uri="{BB962C8B-B14F-4D97-AF65-F5344CB8AC3E}">
        <p14:creationId xmlns:p14="http://schemas.microsoft.com/office/powerpoint/2010/main" val="14105807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8949358-5519-4F1D-AEFD-1A508C9E6948}" type="datetimeFigureOut">
              <a:rPr lang="en-US" smtClean="0"/>
              <a:t>5/1/2014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9A7604-2E9D-4C0D-AA44-20B53FD5D709}" type="slidenum">
              <a:rPr lang="en-US" smtClean="0"/>
              <a:t>‹#›</a:t>
            </a:fld>
            <a:endParaRPr lang="en-US"/>
          </a:p>
        </p:txBody>
      </p:sp>
    </p:spTree>
    <p:extLst>
      <p:ext uri="{BB962C8B-B14F-4D97-AF65-F5344CB8AC3E}">
        <p14:creationId xmlns:p14="http://schemas.microsoft.com/office/powerpoint/2010/main" val="14899488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8949358-5519-4F1D-AEFD-1A508C9E6948}" type="datetimeFigureOut">
              <a:rPr lang="en-US" smtClean="0"/>
              <a:t>5/1/2014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9A7604-2E9D-4C0D-AA44-20B53FD5D709}" type="slidenum">
              <a:rPr lang="en-US" smtClean="0"/>
              <a:t>‹#›</a:t>
            </a:fld>
            <a:endParaRPr lang="en-US"/>
          </a:p>
        </p:txBody>
      </p:sp>
    </p:spTree>
    <p:extLst>
      <p:ext uri="{BB962C8B-B14F-4D97-AF65-F5344CB8AC3E}">
        <p14:creationId xmlns:p14="http://schemas.microsoft.com/office/powerpoint/2010/main" val="42486316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8949358-5519-4F1D-AEFD-1A508C9E6948}" type="datetimeFigureOut">
              <a:rPr lang="en-US" smtClean="0"/>
              <a:t>5/1/2014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39A7604-2E9D-4C0D-AA44-20B53FD5D709}" type="slidenum">
              <a:rPr lang="en-US" smtClean="0"/>
              <a:t>‹#›</a:t>
            </a:fld>
            <a:endParaRPr lang="en-US"/>
          </a:p>
        </p:txBody>
      </p:sp>
    </p:spTree>
    <p:extLst>
      <p:ext uri="{BB962C8B-B14F-4D97-AF65-F5344CB8AC3E}">
        <p14:creationId xmlns:p14="http://schemas.microsoft.com/office/powerpoint/2010/main" val="3125079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8949358-5519-4F1D-AEFD-1A508C9E6948}" type="datetimeFigureOut">
              <a:rPr lang="en-US" smtClean="0"/>
              <a:t>5/1/2014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39A7604-2E9D-4C0D-AA44-20B53FD5D709}" type="slidenum">
              <a:rPr lang="en-US" smtClean="0"/>
              <a:t>‹#›</a:t>
            </a:fld>
            <a:endParaRPr lang="en-US"/>
          </a:p>
        </p:txBody>
      </p:sp>
    </p:spTree>
    <p:extLst>
      <p:ext uri="{BB962C8B-B14F-4D97-AF65-F5344CB8AC3E}">
        <p14:creationId xmlns:p14="http://schemas.microsoft.com/office/powerpoint/2010/main" val="31671937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949358-5519-4F1D-AEFD-1A508C9E6948}" type="datetimeFigureOut">
              <a:rPr lang="en-US" smtClean="0"/>
              <a:t>5/1/2014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39A7604-2E9D-4C0D-AA44-20B53FD5D709}" type="slidenum">
              <a:rPr lang="en-US" smtClean="0"/>
              <a:t>‹#›</a:t>
            </a:fld>
            <a:endParaRPr lang="en-US"/>
          </a:p>
        </p:txBody>
      </p:sp>
    </p:spTree>
    <p:extLst>
      <p:ext uri="{BB962C8B-B14F-4D97-AF65-F5344CB8AC3E}">
        <p14:creationId xmlns:p14="http://schemas.microsoft.com/office/powerpoint/2010/main" val="1329709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949358-5519-4F1D-AEFD-1A508C9E6948}" type="datetimeFigureOut">
              <a:rPr lang="en-US" smtClean="0"/>
              <a:t>5/1/2014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9A7604-2E9D-4C0D-AA44-20B53FD5D709}" type="slidenum">
              <a:rPr lang="en-US" smtClean="0"/>
              <a:t>‹#›</a:t>
            </a:fld>
            <a:endParaRPr lang="en-US"/>
          </a:p>
        </p:txBody>
      </p:sp>
    </p:spTree>
    <p:extLst>
      <p:ext uri="{BB962C8B-B14F-4D97-AF65-F5344CB8AC3E}">
        <p14:creationId xmlns:p14="http://schemas.microsoft.com/office/powerpoint/2010/main" val="11469219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949358-5519-4F1D-AEFD-1A508C9E6948}" type="datetimeFigureOut">
              <a:rPr lang="en-US" smtClean="0"/>
              <a:t>5/1/2014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9A7604-2E9D-4C0D-AA44-20B53FD5D709}" type="slidenum">
              <a:rPr lang="en-US" smtClean="0"/>
              <a:t>‹#›</a:t>
            </a:fld>
            <a:endParaRPr lang="en-US"/>
          </a:p>
        </p:txBody>
      </p:sp>
    </p:spTree>
    <p:extLst>
      <p:ext uri="{BB962C8B-B14F-4D97-AF65-F5344CB8AC3E}">
        <p14:creationId xmlns:p14="http://schemas.microsoft.com/office/powerpoint/2010/main" val="4029893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949358-5519-4F1D-AEFD-1A508C9E6948}" type="datetimeFigureOut">
              <a:rPr lang="en-US" smtClean="0"/>
              <a:t>5/1/2014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9A7604-2E9D-4C0D-AA44-20B53FD5D709}" type="slidenum">
              <a:rPr lang="en-US" smtClean="0"/>
              <a:t>‹#›</a:t>
            </a:fld>
            <a:endParaRPr lang="en-US"/>
          </a:p>
        </p:txBody>
      </p:sp>
    </p:spTree>
    <p:extLst>
      <p:ext uri="{BB962C8B-B14F-4D97-AF65-F5344CB8AC3E}">
        <p14:creationId xmlns:p14="http://schemas.microsoft.com/office/powerpoint/2010/main" val="26180445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
            </a:r>
            <a:br>
              <a:rPr lang="en-US" dirty="0" smtClean="0"/>
            </a:br>
            <a:r>
              <a:rPr lang="en-US" dirty="0" smtClean="0"/>
              <a:t>UNIVERSITY OF LUSAKA</a:t>
            </a:r>
            <a:br>
              <a:rPr lang="en-US" dirty="0" smtClean="0"/>
            </a:br>
            <a:r>
              <a:rPr lang="en-US" dirty="0" smtClean="0"/>
              <a:t>SCHOOL OF LAW</a:t>
            </a:r>
            <a:r>
              <a:rPr lang="en-US" dirty="0"/>
              <a:t/>
            </a:r>
            <a:br>
              <a:rPr lang="en-US" dirty="0"/>
            </a:br>
            <a:endParaRPr lang="en-US" dirty="0"/>
          </a:p>
        </p:txBody>
      </p:sp>
      <p:sp>
        <p:nvSpPr>
          <p:cNvPr id="3" name="Subtitle 2"/>
          <p:cNvSpPr>
            <a:spLocks noGrp="1"/>
          </p:cNvSpPr>
          <p:nvPr>
            <p:ph type="subTitle" idx="1"/>
          </p:nvPr>
        </p:nvSpPr>
        <p:spPr/>
        <p:txBody>
          <a:bodyPr>
            <a:normAutofit fontScale="92500" lnSpcReduction="20000"/>
          </a:bodyPr>
          <a:lstStyle/>
          <a:p>
            <a:r>
              <a:rPr lang="en-US" b="1" dirty="0" smtClean="0"/>
              <a:t>L340 – IP LAW</a:t>
            </a:r>
          </a:p>
          <a:p>
            <a:r>
              <a:rPr lang="en-US" b="1" dirty="0" smtClean="0"/>
              <a:t>UNIT </a:t>
            </a:r>
            <a:r>
              <a:rPr lang="en-US" b="1" dirty="0" smtClean="0"/>
              <a:t>19 </a:t>
            </a:r>
            <a:r>
              <a:rPr lang="en-US" b="1" dirty="0" smtClean="0"/>
              <a:t>– </a:t>
            </a:r>
            <a:r>
              <a:rPr lang="en-US" b="1" dirty="0" smtClean="0"/>
              <a:t>TRADE MARK REGISTRATION PROCESS</a:t>
            </a:r>
            <a:endParaRPr lang="en-US" b="1" dirty="0" smtClean="0"/>
          </a:p>
          <a:p>
            <a:r>
              <a:rPr lang="en-US" b="1" dirty="0" smtClean="0"/>
              <a:t>George </a:t>
            </a:r>
            <a:r>
              <a:rPr lang="en-US" b="1" dirty="0" err="1" smtClean="0"/>
              <a:t>Mpundu</a:t>
            </a:r>
            <a:r>
              <a:rPr lang="en-US" b="1" dirty="0" smtClean="0"/>
              <a:t> </a:t>
            </a:r>
            <a:r>
              <a:rPr lang="en-US" b="1" dirty="0" err="1" smtClean="0"/>
              <a:t>Kanja</a:t>
            </a:r>
            <a:endParaRPr lang="en-US" b="1" dirty="0"/>
          </a:p>
        </p:txBody>
      </p:sp>
    </p:spTree>
    <p:extLst>
      <p:ext uri="{BB962C8B-B14F-4D97-AF65-F5344CB8AC3E}">
        <p14:creationId xmlns:p14="http://schemas.microsoft.com/office/powerpoint/2010/main" val="12807273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UNREGISTRABLE TRADE MARKS</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US" b="1" dirty="0" smtClean="0"/>
              <a:t>(</a:t>
            </a:r>
            <a:r>
              <a:rPr lang="en-US" b="1" dirty="0"/>
              <a:t>b)      Lack of </a:t>
            </a:r>
            <a:r>
              <a:rPr lang="en-US" b="1" dirty="0" smtClean="0"/>
              <a:t>distinctiveness</a:t>
            </a:r>
            <a:endParaRPr lang="en-US" dirty="0"/>
          </a:p>
          <a:p>
            <a:pPr algn="just"/>
            <a:r>
              <a:rPr lang="en-US" b="1" dirty="0"/>
              <a:t>If a sign is not distinctive, it cannot function as a trade mark and its registration should be refused. </a:t>
            </a:r>
            <a:endParaRPr lang="en-US" b="1" dirty="0" smtClean="0"/>
          </a:p>
          <a:p>
            <a:pPr algn="just"/>
            <a:r>
              <a:rPr lang="en-US" dirty="0" smtClean="0"/>
              <a:t>The </a:t>
            </a:r>
            <a:r>
              <a:rPr lang="en-US" dirty="0"/>
              <a:t>burden of proof for lack of distinctiveness lies on the Registrar of Trademarks, and in case of doubt the trademark should be registered</a:t>
            </a:r>
            <a:r>
              <a:rPr lang="en-US" dirty="0" smtClean="0"/>
              <a:t>.</a:t>
            </a:r>
          </a:p>
          <a:p>
            <a:pPr algn="just"/>
            <a:r>
              <a:rPr lang="en-US" b="1" dirty="0"/>
              <a:t>A trademark will be deemed to lack distinctiveness and hence </a:t>
            </a:r>
            <a:r>
              <a:rPr lang="en-US" b="1" dirty="0" err="1"/>
              <a:t>registrable</a:t>
            </a:r>
            <a:r>
              <a:rPr lang="en-US" b="1" dirty="0"/>
              <a:t> if it is devoid of distinctive character</a:t>
            </a:r>
            <a:r>
              <a:rPr lang="en-US" b="1" dirty="0" smtClean="0"/>
              <a:t>. </a:t>
            </a:r>
            <a:endParaRPr lang="en-US" b="1" dirty="0"/>
          </a:p>
        </p:txBody>
      </p:sp>
    </p:spTree>
    <p:extLst>
      <p:ext uri="{BB962C8B-B14F-4D97-AF65-F5344CB8AC3E}">
        <p14:creationId xmlns:p14="http://schemas.microsoft.com/office/powerpoint/2010/main" val="24276444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UNREGISTRABLE TRADE MARKS</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US" b="1" dirty="0"/>
              <a:t>In </a:t>
            </a:r>
            <a:r>
              <a:rPr lang="en-US" b="1" i="1" dirty="0"/>
              <a:t>Unilever Limited’s Trademark</a:t>
            </a:r>
            <a:r>
              <a:rPr lang="en-US" b="1" dirty="0"/>
              <a:t>, a red stripe in toothpaste was not </a:t>
            </a:r>
            <a:r>
              <a:rPr lang="en-US" b="1" dirty="0" err="1"/>
              <a:t>registrable</a:t>
            </a:r>
            <a:r>
              <a:rPr lang="en-US" b="1" dirty="0"/>
              <a:t> as the device was held to be too simple to be distinctive</a:t>
            </a:r>
            <a:r>
              <a:rPr lang="en-US" b="1" dirty="0" smtClean="0"/>
              <a:t>.</a:t>
            </a:r>
            <a:endParaRPr lang="en-US" b="1" dirty="0"/>
          </a:p>
          <a:p>
            <a:pPr algn="just"/>
            <a:r>
              <a:rPr lang="en-US" b="1" dirty="0"/>
              <a:t>Also in </a:t>
            </a:r>
            <a:r>
              <a:rPr lang="en-US" b="1" i="1" dirty="0"/>
              <a:t>AD2000 Trademark</a:t>
            </a:r>
            <a:r>
              <a:rPr lang="en-US" b="1" dirty="0"/>
              <a:t>, an application to register “AD2000?” for various goods was refused on the ground that it was devoid of distinctive character.</a:t>
            </a:r>
          </a:p>
          <a:p>
            <a:pPr marL="0" indent="0" algn="just">
              <a:buNone/>
            </a:pPr>
            <a:r>
              <a:rPr lang="en-US" b="1" dirty="0"/>
              <a:t> </a:t>
            </a:r>
          </a:p>
          <a:p>
            <a:pPr algn="just"/>
            <a:endParaRPr lang="en-US" dirty="0"/>
          </a:p>
        </p:txBody>
      </p:sp>
    </p:spTree>
    <p:extLst>
      <p:ext uri="{BB962C8B-B14F-4D97-AF65-F5344CB8AC3E}">
        <p14:creationId xmlns:p14="http://schemas.microsoft.com/office/powerpoint/2010/main" val="11991794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UNREGISTRABLE TRADE MARKS</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US" b="1" dirty="0" smtClean="0"/>
              <a:t>(</a:t>
            </a:r>
            <a:r>
              <a:rPr lang="en-US" b="1" dirty="0"/>
              <a:t>c)      Descriptive </a:t>
            </a:r>
            <a:r>
              <a:rPr lang="en-US" b="1" dirty="0" smtClean="0"/>
              <a:t>Signs</a:t>
            </a:r>
            <a:endParaRPr lang="en-US" dirty="0"/>
          </a:p>
          <a:p>
            <a:pPr algn="just"/>
            <a:r>
              <a:rPr lang="en-US" b="1" dirty="0"/>
              <a:t>These are signs that are usually used in trade to describe the product in question. </a:t>
            </a:r>
            <a:endParaRPr lang="en-US" b="1" dirty="0" smtClean="0"/>
          </a:p>
          <a:p>
            <a:pPr algn="just"/>
            <a:r>
              <a:rPr lang="en-US" dirty="0" smtClean="0"/>
              <a:t>Descriptive </a:t>
            </a:r>
            <a:r>
              <a:rPr lang="en-US" dirty="0"/>
              <a:t>signs serve to designate the </a:t>
            </a:r>
            <a:r>
              <a:rPr lang="en-US" b="1" dirty="0"/>
              <a:t>kind, quality, intended purpose, value, place of origin, time of production or other characteristics of goods for which the sign is intended to be used or being used. </a:t>
            </a:r>
            <a:endParaRPr lang="en-US" b="1" dirty="0" smtClean="0"/>
          </a:p>
          <a:p>
            <a:pPr algn="just"/>
            <a:r>
              <a:rPr lang="en-US" dirty="0" smtClean="0"/>
              <a:t>Examples </a:t>
            </a:r>
            <a:r>
              <a:rPr lang="en-US" dirty="0"/>
              <a:t>of descriptive signs include terms such as </a:t>
            </a:r>
            <a:r>
              <a:rPr lang="en-US" b="1" dirty="0"/>
              <a:t>“SWEET”, “RAPID”,  “INNOVATIVE”,  “CLASSIC”, “</a:t>
            </a:r>
            <a:r>
              <a:rPr lang="en-US" b="1" dirty="0" smtClean="0"/>
              <a:t>BEST”.</a:t>
            </a:r>
            <a:endParaRPr lang="en-US" b="1" dirty="0"/>
          </a:p>
          <a:p>
            <a:pPr algn="just"/>
            <a:endParaRPr lang="en-US" dirty="0"/>
          </a:p>
        </p:txBody>
      </p:sp>
    </p:spTree>
    <p:extLst>
      <p:ext uri="{BB962C8B-B14F-4D97-AF65-F5344CB8AC3E}">
        <p14:creationId xmlns:p14="http://schemas.microsoft.com/office/powerpoint/2010/main" val="9554265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UNREGISTRABLE TRADE MARKS</a:t>
            </a:r>
            <a:br>
              <a:rPr lang="en-US" b="1" dirty="0"/>
            </a:br>
            <a:endParaRPr lang="en-US" dirty="0"/>
          </a:p>
        </p:txBody>
      </p:sp>
      <p:sp>
        <p:nvSpPr>
          <p:cNvPr id="3" name="Content Placeholder 2"/>
          <p:cNvSpPr>
            <a:spLocks noGrp="1"/>
          </p:cNvSpPr>
          <p:nvPr>
            <p:ph idx="1"/>
          </p:nvPr>
        </p:nvSpPr>
        <p:spPr/>
        <p:txBody>
          <a:bodyPr/>
          <a:lstStyle/>
          <a:p>
            <a:pPr algn="just"/>
            <a:r>
              <a:rPr lang="en-US" dirty="0"/>
              <a:t>In </a:t>
            </a:r>
            <a:r>
              <a:rPr lang="en-US" i="1" dirty="0"/>
              <a:t>Unilever PLC’s Trademark</a:t>
            </a:r>
            <a:r>
              <a:rPr lang="en-US" dirty="0"/>
              <a:t>, a picture mark of a glob of toothpaste on a toothbrush was refused registration because the device was held to be descriptive of the goods.</a:t>
            </a:r>
          </a:p>
          <a:p>
            <a:pPr algn="just"/>
            <a:endParaRPr lang="en-US" dirty="0"/>
          </a:p>
        </p:txBody>
      </p:sp>
    </p:spTree>
    <p:extLst>
      <p:ext uri="{BB962C8B-B14F-4D97-AF65-F5344CB8AC3E}">
        <p14:creationId xmlns:p14="http://schemas.microsoft.com/office/powerpoint/2010/main" val="17797716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UNREGISTRABLE TRADE MARKS</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r>
              <a:rPr lang="en-US" b="1" dirty="0"/>
              <a:t>(d)      Generic </a:t>
            </a:r>
            <a:r>
              <a:rPr lang="en-US" b="1" dirty="0" smtClean="0"/>
              <a:t>Terms</a:t>
            </a:r>
            <a:endParaRPr lang="en-US" dirty="0"/>
          </a:p>
          <a:p>
            <a:pPr algn="just"/>
            <a:r>
              <a:rPr lang="en-US" b="1" dirty="0"/>
              <a:t>A sign is generic when it defines a category or type to which the goods belong. </a:t>
            </a:r>
            <a:endParaRPr lang="en-US" b="1" dirty="0" smtClean="0"/>
          </a:p>
          <a:p>
            <a:pPr algn="just"/>
            <a:r>
              <a:rPr lang="en-US" dirty="0" smtClean="0"/>
              <a:t>It </a:t>
            </a:r>
            <a:r>
              <a:rPr lang="en-US" dirty="0"/>
              <a:t>is essential to the trade and also to </a:t>
            </a:r>
            <a:r>
              <a:rPr lang="en-US" b="1" dirty="0"/>
              <a:t>consumers that one enterprise or trader must not be allowed to </a:t>
            </a:r>
            <a:r>
              <a:rPr lang="en-US" b="1" dirty="0" err="1"/>
              <a:t>monopolise</a:t>
            </a:r>
            <a:r>
              <a:rPr lang="en-US" b="1" dirty="0"/>
              <a:t> a generic term. </a:t>
            </a:r>
            <a:endParaRPr lang="en-US" b="1" dirty="0" smtClean="0"/>
          </a:p>
          <a:p>
            <a:pPr algn="just"/>
            <a:r>
              <a:rPr lang="en-US" dirty="0" smtClean="0"/>
              <a:t>If </a:t>
            </a:r>
            <a:r>
              <a:rPr lang="en-US" dirty="0"/>
              <a:t>one intends to register the trademark ‘CHAIR’ to sell chairs, the mark would be rejected since ‘chair’ is the generic term for the product. </a:t>
            </a:r>
            <a:endParaRPr lang="en-US" dirty="0" smtClean="0"/>
          </a:p>
          <a:p>
            <a:pPr algn="just"/>
            <a:r>
              <a:rPr lang="en-US" dirty="0" smtClean="0"/>
              <a:t>This </a:t>
            </a:r>
            <a:r>
              <a:rPr lang="en-US" dirty="0"/>
              <a:t>is also the case for </a:t>
            </a:r>
            <a:r>
              <a:rPr lang="en-US" dirty="0" smtClean="0"/>
              <a:t>“MANZI” </a:t>
            </a:r>
            <a:r>
              <a:rPr lang="en-US" dirty="0"/>
              <a:t>for water or “</a:t>
            </a:r>
            <a:r>
              <a:rPr lang="en-US" dirty="0" err="1" smtClean="0"/>
              <a:t>Inyama</a:t>
            </a:r>
            <a:r>
              <a:rPr lang="en-US" dirty="0"/>
              <a:t>” for beef.</a:t>
            </a:r>
          </a:p>
        </p:txBody>
      </p:sp>
    </p:spTree>
    <p:extLst>
      <p:ext uri="{BB962C8B-B14F-4D97-AF65-F5344CB8AC3E}">
        <p14:creationId xmlns:p14="http://schemas.microsoft.com/office/powerpoint/2010/main" val="21921762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UNREGISTRABLE TRADE MARKS</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US" b="1" dirty="0" smtClean="0"/>
              <a:t>(</a:t>
            </a:r>
            <a:r>
              <a:rPr lang="en-US" b="1" dirty="0"/>
              <a:t>e)      Deceptive </a:t>
            </a:r>
            <a:r>
              <a:rPr lang="en-US" b="1" dirty="0" smtClean="0"/>
              <a:t>Marks</a:t>
            </a:r>
            <a:endParaRPr lang="en-US" dirty="0"/>
          </a:p>
          <a:p>
            <a:pPr algn="just"/>
            <a:r>
              <a:rPr lang="en-US" b="1" dirty="0"/>
              <a:t>These are trademarks that are likely to deceive the public as to the nature, quality or any other characteristics of the goods or their geographical origin. </a:t>
            </a:r>
            <a:endParaRPr lang="en-US" b="1" dirty="0" smtClean="0"/>
          </a:p>
          <a:p>
            <a:pPr algn="just"/>
            <a:r>
              <a:rPr lang="en-US" dirty="0" smtClean="0"/>
              <a:t>The </a:t>
            </a:r>
            <a:r>
              <a:rPr lang="en-US" dirty="0"/>
              <a:t>Trade Marks Act prohibits the registration of a trade mark or part of a trade mark whose use is likely to deceive or cause confusion to the public.</a:t>
            </a:r>
          </a:p>
        </p:txBody>
      </p:sp>
    </p:spTree>
    <p:extLst>
      <p:ext uri="{BB962C8B-B14F-4D97-AF65-F5344CB8AC3E}">
        <p14:creationId xmlns:p14="http://schemas.microsoft.com/office/powerpoint/2010/main" val="21755626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UNREGISTRABLE TRADE MARKS</a:t>
            </a:r>
            <a:br>
              <a:rPr lang="en-US" b="1" dirty="0"/>
            </a:br>
            <a:endParaRPr lang="en-US" dirty="0"/>
          </a:p>
        </p:txBody>
      </p:sp>
      <p:sp>
        <p:nvSpPr>
          <p:cNvPr id="3" name="Content Placeholder 2"/>
          <p:cNvSpPr>
            <a:spLocks noGrp="1"/>
          </p:cNvSpPr>
          <p:nvPr>
            <p:ph idx="1"/>
          </p:nvPr>
        </p:nvSpPr>
        <p:spPr/>
        <p:txBody>
          <a:bodyPr>
            <a:normAutofit lnSpcReduction="10000"/>
          </a:bodyPr>
          <a:lstStyle/>
          <a:p>
            <a:r>
              <a:rPr lang="en-US" b="1" dirty="0" smtClean="0"/>
              <a:t>(</a:t>
            </a:r>
            <a:r>
              <a:rPr lang="en-US" b="1" dirty="0"/>
              <a:t>f)      Trademarks offending public morality</a:t>
            </a:r>
            <a:endParaRPr lang="en-US" dirty="0"/>
          </a:p>
          <a:p>
            <a:pPr algn="just"/>
            <a:r>
              <a:rPr lang="en-US" b="1" dirty="0"/>
              <a:t>The Trade Marks Act prohibits the registration of a trade mark, which would be contrary to law or morality.  </a:t>
            </a:r>
            <a:endParaRPr lang="en-US" b="1" dirty="0" smtClean="0"/>
          </a:p>
          <a:p>
            <a:pPr algn="just"/>
            <a:r>
              <a:rPr lang="en-US" dirty="0" smtClean="0"/>
              <a:t>In </a:t>
            </a:r>
            <a:r>
              <a:rPr lang="en-US" i="1" dirty="0"/>
              <a:t>Re Hallelujah Trademark</a:t>
            </a:r>
            <a:r>
              <a:rPr lang="en-US" dirty="0"/>
              <a:t>, a registration for the word “hallelujah” in relation to clothing was </a:t>
            </a:r>
            <a:r>
              <a:rPr lang="en-US" b="1" dirty="0"/>
              <a:t>held to have religious connotations and as such it was refused registration as a trade mark in relation to women’s clothing</a:t>
            </a:r>
            <a:r>
              <a:rPr lang="en-US" b="1" dirty="0" smtClean="0"/>
              <a:t>.</a:t>
            </a:r>
            <a:endParaRPr lang="en-US" b="1" dirty="0"/>
          </a:p>
          <a:p>
            <a:pPr algn="just"/>
            <a:endParaRPr lang="en-US" dirty="0"/>
          </a:p>
        </p:txBody>
      </p:sp>
    </p:spTree>
    <p:extLst>
      <p:ext uri="{BB962C8B-B14F-4D97-AF65-F5344CB8AC3E}">
        <p14:creationId xmlns:p14="http://schemas.microsoft.com/office/powerpoint/2010/main" val="40780962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UNREGISTRABLE TRADE MARKS</a:t>
            </a:r>
            <a:br>
              <a:rPr lang="en-US" b="1" dirty="0"/>
            </a:br>
            <a:endParaRPr lang="en-US" dirty="0"/>
          </a:p>
        </p:txBody>
      </p:sp>
      <p:sp>
        <p:nvSpPr>
          <p:cNvPr id="3" name="Content Placeholder 2"/>
          <p:cNvSpPr>
            <a:spLocks noGrp="1"/>
          </p:cNvSpPr>
          <p:nvPr>
            <p:ph idx="1"/>
          </p:nvPr>
        </p:nvSpPr>
        <p:spPr/>
        <p:txBody>
          <a:bodyPr/>
          <a:lstStyle/>
          <a:p>
            <a:pPr algn="just"/>
            <a:r>
              <a:rPr lang="en-US" dirty="0" smtClean="0"/>
              <a:t>However, in </a:t>
            </a:r>
            <a:r>
              <a:rPr lang="en-US" i="1" dirty="0" smtClean="0"/>
              <a:t>Re La Marquise Footwear Incorporation’s Application</a:t>
            </a:r>
            <a:r>
              <a:rPr lang="en-US" dirty="0" smtClean="0"/>
              <a:t>, the applicants registration for the word mark ‘OOMPHIES’ was allowed despite claims that its use </a:t>
            </a:r>
            <a:r>
              <a:rPr lang="en-US" u="sng" dirty="0" smtClean="0"/>
              <a:t>related to</a:t>
            </a:r>
            <a:r>
              <a:rPr lang="en-US" dirty="0" smtClean="0"/>
              <a:t> the sex appeal of the footwear (to which it related) and that such connotations may act as an encouragement for foot-fetishists.</a:t>
            </a:r>
          </a:p>
          <a:p>
            <a:pPr marL="0" indent="0" algn="just">
              <a:buNone/>
            </a:pPr>
            <a:endParaRPr lang="en-US" dirty="0"/>
          </a:p>
        </p:txBody>
      </p:sp>
    </p:spTree>
    <p:extLst>
      <p:ext uri="{BB962C8B-B14F-4D97-AF65-F5344CB8AC3E}">
        <p14:creationId xmlns:p14="http://schemas.microsoft.com/office/powerpoint/2010/main" val="29695290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UNREGISTRABLE TRADE MARKS</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US" b="1" dirty="0" smtClean="0"/>
              <a:t>(</a:t>
            </a:r>
            <a:r>
              <a:rPr lang="en-US" b="1" dirty="0"/>
              <a:t>g)      Applications made in bad </a:t>
            </a:r>
            <a:r>
              <a:rPr lang="en-US" b="1" dirty="0" smtClean="0"/>
              <a:t>faith</a:t>
            </a:r>
            <a:endParaRPr lang="en-US" dirty="0"/>
          </a:p>
          <a:p>
            <a:pPr algn="just"/>
            <a:r>
              <a:rPr lang="en-US" b="1" dirty="0"/>
              <a:t>A trademark which is applied for without a genuine or </a:t>
            </a:r>
            <a:r>
              <a:rPr lang="en-US" b="1" dirty="0" err="1"/>
              <a:t>bonafide</a:t>
            </a:r>
            <a:r>
              <a:rPr lang="en-US" b="1" dirty="0"/>
              <a:t> intention to use the mark in relation to goods will be refused registration. </a:t>
            </a:r>
            <a:endParaRPr lang="en-US" b="1" dirty="0" smtClean="0"/>
          </a:p>
          <a:p>
            <a:pPr algn="just"/>
            <a:r>
              <a:rPr lang="en-US" dirty="0" smtClean="0"/>
              <a:t>In </a:t>
            </a:r>
            <a:r>
              <a:rPr lang="en-US" i="1" dirty="0"/>
              <a:t>DEMON ALE Trademark</a:t>
            </a:r>
            <a:r>
              <a:rPr lang="en-US" dirty="0"/>
              <a:t>, an application was made to register ‘DEMON ALE’ for beer. The owner of the trade mark BIERE DU DEMON, used for beer, filed an opposition. There was evidence that the applicant only intended to register the trade mark in order to prevent “</a:t>
            </a:r>
            <a:r>
              <a:rPr lang="en-US" dirty="0" err="1"/>
              <a:t>alcopop</a:t>
            </a:r>
            <a:r>
              <a:rPr lang="en-US" dirty="0"/>
              <a:t>” manufacturers using it. There was no evidence that there was any </a:t>
            </a:r>
            <a:r>
              <a:rPr lang="en-US" dirty="0" err="1"/>
              <a:t>bonafide</a:t>
            </a:r>
            <a:r>
              <a:rPr lang="en-US" dirty="0"/>
              <a:t> intention that the mark would be used by the applicant or with his consent. Thus, the application was refused for being made in bad faith. </a:t>
            </a:r>
            <a:endParaRPr lang="en-US" dirty="0" smtClean="0"/>
          </a:p>
          <a:p>
            <a:pPr algn="just"/>
            <a:endParaRPr lang="en-US" dirty="0"/>
          </a:p>
        </p:txBody>
      </p:sp>
    </p:spTree>
    <p:extLst>
      <p:ext uri="{BB962C8B-B14F-4D97-AF65-F5344CB8AC3E}">
        <p14:creationId xmlns:p14="http://schemas.microsoft.com/office/powerpoint/2010/main" val="18028828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UNREGISTRABLE TRADE MARKS</a:t>
            </a:r>
            <a:br>
              <a:rPr lang="en-US" b="1" dirty="0" smtClean="0"/>
            </a:br>
            <a:endParaRPr lang="en-US" dirty="0"/>
          </a:p>
        </p:txBody>
      </p:sp>
      <p:sp>
        <p:nvSpPr>
          <p:cNvPr id="3" name="Content Placeholder 2"/>
          <p:cNvSpPr>
            <a:spLocks noGrp="1"/>
          </p:cNvSpPr>
          <p:nvPr>
            <p:ph idx="1"/>
          </p:nvPr>
        </p:nvSpPr>
        <p:spPr/>
        <p:txBody>
          <a:bodyPr/>
          <a:lstStyle/>
          <a:p>
            <a:pPr algn="just"/>
            <a:r>
              <a:rPr lang="en-US" dirty="0" err="1" smtClean="0"/>
              <a:t>Likewies</a:t>
            </a:r>
            <a:r>
              <a:rPr lang="en-US" dirty="0" smtClean="0"/>
              <a:t> in </a:t>
            </a:r>
            <a:r>
              <a:rPr lang="en-US" i="1" dirty="0" smtClean="0"/>
              <a:t>Imperial Group Limited v Phillip Morris and Company Limited</a:t>
            </a:r>
            <a:r>
              <a:rPr lang="en-US" dirty="0" smtClean="0"/>
              <a:t>, the court of Appeal held that the mark ‘NERIT’ had been registered in the absence of a </a:t>
            </a:r>
            <a:r>
              <a:rPr lang="en-US" dirty="0" err="1" smtClean="0"/>
              <a:t>bonafide</a:t>
            </a:r>
            <a:r>
              <a:rPr lang="en-US" dirty="0" smtClean="0"/>
              <a:t> intention to use it.</a:t>
            </a:r>
          </a:p>
          <a:p>
            <a:pPr algn="just"/>
            <a:endParaRPr lang="en-US" dirty="0"/>
          </a:p>
        </p:txBody>
      </p:sp>
    </p:spTree>
    <p:extLst>
      <p:ext uri="{BB962C8B-B14F-4D97-AF65-F5344CB8AC3E}">
        <p14:creationId xmlns:p14="http://schemas.microsoft.com/office/powerpoint/2010/main" val="6985401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Structure of Presentation</a:t>
            </a:r>
            <a:endParaRPr lang="en-US" b="1" dirty="0"/>
          </a:p>
        </p:txBody>
      </p:sp>
      <p:sp>
        <p:nvSpPr>
          <p:cNvPr id="3" name="Content Placeholder 2"/>
          <p:cNvSpPr>
            <a:spLocks noGrp="1"/>
          </p:cNvSpPr>
          <p:nvPr>
            <p:ph idx="1"/>
          </p:nvPr>
        </p:nvSpPr>
        <p:spPr/>
        <p:txBody>
          <a:bodyPr>
            <a:normAutofit fontScale="92500" lnSpcReduction="20000"/>
          </a:bodyPr>
          <a:lstStyle/>
          <a:p>
            <a:r>
              <a:rPr lang="en-US" b="1" dirty="0" smtClean="0"/>
              <a:t>Introduction</a:t>
            </a:r>
          </a:p>
          <a:p>
            <a:r>
              <a:rPr lang="en-US" b="1" dirty="0" err="1" smtClean="0"/>
              <a:t>Registrable</a:t>
            </a:r>
            <a:r>
              <a:rPr lang="en-US" b="1" dirty="0" smtClean="0"/>
              <a:t> Trade Marks</a:t>
            </a:r>
          </a:p>
          <a:p>
            <a:r>
              <a:rPr lang="en-US" b="1" dirty="0" smtClean="0"/>
              <a:t>Unregistered Trade Marks</a:t>
            </a:r>
          </a:p>
          <a:p>
            <a:r>
              <a:rPr lang="en-US" b="1" dirty="0" smtClean="0"/>
              <a:t>Registration Process</a:t>
            </a:r>
          </a:p>
          <a:p>
            <a:r>
              <a:rPr lang="en-US" b="1" dirty="0" smtClean="0"/>
              <a:t>Examination</a:t>
            </a:r>
          </a:p>
          <a:p>
            <a:r>
              <a:rPr lang="en-US" b="1" dirty="0" smtClean="0"/>
              <a:t>Publication</a:t>
            </a:r>
          </a:p>
          <a:p>
            <a:r>
              <a:rPr lang="en-US" b="1" dirty="0" smtClean="0"/>
              <a:t>Opposition</a:t>
            </a:r>
          </a:p>
          <a:p>
            <a:r>
              <a:rPr lang="en-US" b="1" dirty="0" smtClean="0"/>
              <a:t>Registration </a:t>
            </a:r>
          </a:p>
          <a:p>
            <a:r>
              <a:rPr lang="en-US" b="1" dirty="0" smtClean="0"/>
              <a:t>Duration </a:t>
            </a:r>
            <a:r>
              <a:rPr lang="en-US" b="1" smtClean="0"/>
              <a:t>and Renewal </a:t>
            </a:r>
            <a:endParaRPr lang="en-US" b="1" dirty="0"/>
          </a:p>
        </p:txBody>
      </p:sp>
    </p:spTree>
    <p:extLst>
      <p:ext uri="{BB962C8B-B14F-4D97-AF65-F5344CB8AC3E}">
        <p14:creationId xmlns:p14="http://schemas.microsoft.com/office/powerpoint/2010/main" val="1785600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UNREGISTRABLE TRADE MARKS</a:t>
            </a:r>
            <a:br>
              <a:rPr lang="en-US" b="1" dirty="0" smtClean="0"/>
            </a:br>
            <a:endParaRPr lang="en-US" dirty="0"/>
          </a:p>
        </p:txBody>
      </p:sp>
      <p:sp>
        <p:nvSpPr>
          <p:cNvPr id="3" name="Content Placeholder 2"/>
          <p:cNvSpPr>
            <a:spLocks noGrp="1"/>
          </p:cNvSpPr>
          <p:nvPr>
            <p:ph idx="1"/>
          </p:nvPr>
        </p:nvSpPr>
        <p:spPr/>
        <p:txBody>
          <a:bodyPr>
            <a:normAutofit lnSpcReduction="10000"/>
          </a:bodyPr>
          <a:lstStyle/>
          <a:p>
            <a:r>
              <a:rPr lang="en-US" b="1" dirty="0" smtClean="0"/>
              <a:t>(</a:t>
            </a:r>
            <a:r>
              <a:rPr lang="en-US" b="1" dirty="0"/>
              <a:t>h)      Specially protected </a:t>
            </a:r>
            <a:r>
              <a:rPr lang="en-US" b="1" dirty="0" smtClean="0"/>
              <a:t>emblems</a:t>
            </a:r>
            <a:endParaRPr lang="en-US" dirty="0"/>
          </a:p>
          <a:p>
            <a:pPr algn="just"/>
            <a:r>
              <a:rPr lang="en-US" b="1" dirty="0"/>
              <a:t>The Trade Marks Act prohibits the registration of marks relating to national flags, armorial bearings, official emblems of States and international </a:t>
            </a:r>
            <a:r>
              <a:rPr lang="en-US" b="1" dirty="0" err="1"/>
              <a:t>organisations</a:t>
            </a:r>
            <a:r>
              <a:rPr lang="en-US" b="1" dirty="0"/>
              <a:t> such as the Red Cross Sign. </a:t>
            </a:r>
            <a:endParaRPr lang="en-US" b="1" dirty="0" smtClean="0"/>
          </a:p>
          <a:p>
            <a:pPr algn="just"/>
            <a:r>
              <a:rPr lang="en-US" dirty="0" smtClean="0"/>
              <a:t>Similarly</a:t>
            </a:r>
            <a:r>
              <a:rPr lang="en-US" dirty="0"/>
              <a:t>, words such as</a:t>
            </a:r>
            <a:r>
              <a:rPr lang="en-US" b="1" dirty="0"/>
              <a:t> “the President”, “Republic” or “Zambia” are not allowed to be registered.</a:t>
            </a:r>
          </a:p>
          <a:p>
            <a:pPr algn="just"/>
            <a:endParaRPr lang="en-US" dirty="0"/>
          </a:p>
        </p:txBody>
      </p:sp>
    </p:spTree>
    <p:extLst>
      <p:ext uri="{BB962C8B-B14F-4D97-AF65-F5344CB8AC3E}">
        <p14:creationId xmlns:p14="http://schemas.microsoft.com/office/powerpoint/2010/main" val="4827737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UNREGISTRABLE TRADE MARKS</a:t>
            </a:r>
            <a:br>
              <a:rPr lang="en-US" b="1" dirty="0" smtClean="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US" b="1" dirty="0"/>
              <a:t>Relative Grounds for Refusal of Registration</a:t>
            </a:r>
          </a:p>
          <a:p>
            <a:pPr algn="just"/>
            <a:r>
              <a:rPr lang="en-US" dirty="0" smtClean="0"/>
              <a:t>The </a:t>
            </a:r>
            <a:r>
              <a:rPr lang="en-US" dirty="0"/>
              <a:t>Trademarks Act prohibits the registration of a trade mark that is identical and resembles the earlier trademark. Therefore, no trade mark must be registered in respect of any goods or description of goods that is identical with a trade mark belonging to a different proprietor and already on the register in respect of the same goods or description of goods, or that so nearly resembles such as to be likely to deceive or cause confusion.</a:t>
            </a:r>
          </a:p>
        </p:txBody>
      </p:sp>
    </p:spTree>
    <p:extLst>
      <p:ext uri="{BB962C8B-B14F-4D97-AF65-F5344CB8AC3E}">
        <p14:creationId xmlns:p14="http://schemas.microsoft.com/office/powerpoint/2010/main" val="7001049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UNREGISTRABLE TRADE MARKS</a:t>
            </a:r>
            <a:br>
              <a:rPr lang="en-US" b="1" dirty="0" smtClean="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US" dirty="0"/>
              <a:t>In </a:t>
            </a:r>
            <a:r>
              <a:rPr lang="en-US" i="1" dirty="0"/>
              <a:t>Trade Kings Limited v The Attorney General</a:t>
            </a:r>
            <a:r>
              <a:rPr lang="en-US" dirty="0"/>
              <a:t>, the applicant, Trade Kings Limited, filed an appeal to the High Court against the refusal of the Registrar of Patents, Trade Marks and Designs to register YEBO as a trade mark in class 3. The Registrar’s refusal was based on the assumption that if YEBO was registered as a trade mark it would conflict with EBU which is a registered trade mark. Further, that the trade mark YEBO is not adapted to distinguish and that phonetically it would conflict with LIFEBUOY and EBU, both of which are registered trade marks.  1998/HP/2387</a:t>
            </a:r>
          </a:p>
          <a:p>
            <a:pPr algn="just"/>
            <a:endParaRPr lang="en-US" dirty="0"/>
          </a:p>
        </p:txBody>
      </p:sp>
    </p:spTree>
    <p:extLst>
      <p:ext uri="{BB962C8B-B14F-4D97-AF65-F5344CB8AC3E}">
        <p14:creationId xmlns:p14="http://schemas.microsoft.com/office/powerpoint/2010/main" val="30918904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UNREGISTRABLE TRADE MARKS</a:t>
            </a:r>
            <a:br>
              <a:rPr lang="en-US" b="1" dirty="0" smtClean="0"/>
            </a:br>
            <a:endParaRPr lang="en-US" dirty="0"/>
          </a:p>
        </p:txBody>
      </p:sp>
      <p:sp>
        <p:nvSpPr>
          <p:cNvPr id="3" name="Content Placeholder 2"/>
          <p:cNvSpPr>
            <a:spLocks noGrp="1"/>
          </p:cNvSpPr>
          <p:nvPr>
            <p:ph idx="1"/>
          </p:nvPr>
        </p:nvSpPr>
        <p:spPr/>
        <p:txBody>
          <a:bodyPr/>
          <a:lstStyle/>
          <a:p>
            <a:pPr algn="just"/>
            <a:r>
              <a:rPr lang="en-US" dirty="0" err="1"/>
              <a:t>Silomba</a:t>
            </a:r>
            <a:r>
              <a:rPr lang="en-US" dirty="0"/>
              <a:t> J. allowed the appeal and quashed the decision of the Registrar not to register the trade mark YEBO in class 3 of Part A of the register, and ordered that the trade mark application No. 608/96 YEBO be registered as a trade mar.   </a:t>
            </a:r>
          </a:p>
          <a:p>
            <a:pPr algn="just"/>
            <a:endParaRPr lang="en-US" dirty="0"/>
          </a:p>
        </p:txBody>
      </p:sp>
    </p:spTree>
    <p:extLst>
      <p:ext uri="{BB962C8B-B14F-4D97-AF65-F5344CB8AC3E}">
        <p14:creationId xmlns:p14="http://schemas.microsoft.com/office/powerpoint/2010/main" val="32415600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UNREGISTRABLE TRADE MARKS</a:t>
            </a:r>
            <a:br>
              <a:rPr lang="en-US" b="1" dirty="0" smtClean="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a:t>In </a:t>
            </a:r>
            <a:r>
              <a:rPr lang="en-US" i="1" dirty="0"/>
              <a:t>William Bailey (Birmingham) Limited’s Application</a:t>
            </a:r>
            <a:r>
              <a:rPr lang="en-US" dirty="0"/>
              <a:t>, the court </a:t>
            </a:r>
            <a:r>
              <a:rPr lang="en-US" b="1" dirty="0"/>
              <a:t>held that the mark ’</a:t>
            </a:r>
            <a:r>
              <a:rPr lang="en-US" b="1" dirty="0" err="1"/>
              <a:t>Erectiko</a:t>
            </a:r>
            <a:r>
              <a:rPr lang="en-US" b="1" dirty="0"/>
              <a:t>’ is similar to the mark ‘Erector’ and hence is likely to cause confusion to the public as it relates to the same goods. </a:t>
            </a:r>
            <a:endParaRPr lang="en-US" b="1" dirty="0" smtClean="0"/>
          </a:p>
          <a:p>
            <a:pPr algn="just"/>
            <a:r>
              <a:rPr lang="en-US" dirty="0" smtClean="0"/>
              <a:t> </a:t>
            </a:r>
            <a:r>
              <a:rPr lang="en-US" dirty="0"/>
              <a:t>In that case the applicants sought to register ‘</a:t>
            </a:r>
            <a:r>
              <a:rPr lang="en-US" dirty="0" err="1"/>
              <a:t>Erectiko</a:t>
            </a:r>
            <a:r>
              <a:rPr lang="en-US" dirty="0"/>
              <a:t>’ in respect of toys. The opponents, the registered proprietors of the mark ‘Erector’ which they had used for many years in relation to toys such as construction sets, objected to the application on the grounds that ‘</a:t>
            </a:r>
            <a:r>
              <a:rPr lang="en-US" dirty="0" err="1"/>
              <a:t>Erectiko</a:t>
            </a:r>
            <a:r>
              <a:rPr lang="en-US" dirty="0"/>
              <a:t>’ so nearly resembled their trade mark that it was calculated to deceive and likely to cause confusion. The Assistant Registrar dismissed their objections and the opponents appealed. </a:t>
            </a:r>
          </a:p>
          <a:p>
            <a:pPr algn="just"/>
            <a:endParaRPr lang="en-US" dirty="0"/>
          </a:p>
        </p:txBody>
      </p:sp>
    </p:spTree>
    <p:extLst>
      <p:ext uri="{BB962C8B-B14F-4D97-AF65-F5344CB8AC3E}">
        <p14:creationId xmlns:p14="http://schemas.microsoft.com/office/powerpoint/2010/main" val="33790200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UNREGISTRABLE TRADE MARKS</a:t>
            </a:r>
            <a:br>
              <a:rPr lang="en-US" b="1" dirty="0" smtClean="0"/>
            </a:br>
            <a:endParaRPr lang="en-US" dirty="0"/>
          </a:p>
        </p:txBody>
      </p:sp>
      <p:sp>
        <p:nvSpPr>
          <p:cNvPr id="3" name="Content Placeholder 2"/>
          <p:cNvSpPr>
            <a:spLocks noGrp="1"/>
          </p:cNvSpPr>
          <p:nvPr>
            <p:ph idx="1"/>
          </p:nvPr>
        </p:nvSpPr>
        <p:spPr/>
        <p:txBody>
          <a:bodyPr>
            <a:normAutofit lnSpcReduction="10000"/>
          </a:bodyPr>
          <a:lstStyle/>
          <a:p>
            <a:pPr algn="just"/>
            <a:r>
              <a:rPr lang="en-US" dirty="0"/>
              <a:t>Similarly, in </a:t>
            </a:r>
            <a:r>
              <a:rPr lang="en-US" i="1" dirty="0" err="1"/>
              <a:t>Aristoc</a:t>
            </a:r>
            <a:r>
              <a:rPr lang="en-US" i="1" dirty="0"/>
              <a:t> v </a:t>
            </a:r>
            <a:r>
              <a:rPr lang="en-US" i="1" dirty="0" err="1"/>
              <a:t>Rysta</a:t>
            </a:r>
            <a:r>
              <a:rPr lang="en-US" dirty="0"/>
              <a:t>, the plaintiffs marketed a brand of stockings under the trade mark ‘ARISTOC’. The defendants sought to apply for the mark ‘RYSTA’ to stockings they manufactured. </a:t>
            </a:r>
            <a:endParaRPr lang="en-US" dirty="0" smtClean="0"/>
          </a:p>
          <a:p>
            <a:pPr algn="just"/>
            <a:r>
              <a:rPr lang="en-US" b="1" dirty="0" smtClean="0"/>
              <a:t>The </a:t>
            </a:r>
            <a:r>
              <a:rPr lang="en-US" b="1" dirty="0"/>
              <a:t>registration was refused as ‘RYSTA’ was considered to be too similar to ‘ARISTOC’  and as such was likely to deceive and cause confusion.</a:t>
            </a:r>
            <a:r>
              <a:rPr lang="en-US" b="1" dirty="0" smtClean="0">
                <a:effectLst/>
              </a:rPr>
              <a:t> </a:t>
            </a:r>
            <a:endParaRPr lang="en-US" b="1" dirty="0"/>
          </a:p>
        </p:txBody>
      </p:sp>
    </p:spTree>
    <p:extLst>
      <p:ext uri="{BB962C8B-B14F-4D97-AF65-F5344CB8AC3E}">
        <p14:creationId xmlns:p14="http://schemas.microsoft.com/office/powerpoint/2010/main" val="10277212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REGISTRATION PROCESS</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US" b="1" dirty="0"/>
              <a:t>There are </a:t>
            </a:r>
            <a:r>
              <a:rPr lang="en-US" b="1" dirty="0" smtClean="0"/>
              <a:t>two </a:t>
            </a:r>
            <a:r>
              <a:rPr lang="en-US" b="1" dirty="0"/>
              <a:t>routes available for the registration of a trade mark. </a:t>
            </a:r>
            <a:endParaRPr lang="en-US" b="1" dirty="0" smtClean="0"/>
          </a:p>
          <a:p>
            <a:pPr algn="just"/>
            <a:r>
              <a:rPr lang="en-US" dirty="0" smtClean="0"/>
              <a:t>The </a:t>
            </a:r>
            <a:r>
              <a:rPr lang="en-US" dirty="0"/>
              <a:t>first is the </a:t>
            </a:r>
            <a:r>
              <a:rPr lang="en-US" b="1" dirty="0"/>
              <a:t>national route</a:t>
            </a:r>
            <a:r>
              <a:rPr lang="en-US" dirty="0"/>
              <a:t>, which requires the proprietor of the mark to apply for a trade </a:t>
            </a:r>
            <a:r>
              <a:rPr lang="en-US" dirty="0" smtClean="0"/>
              <a:t>mark </a:t>
            </a:r>
            <a:r>
              <a:rPr lang="en-US" dirty="0"/>
              <a:t>under the Trademarks </a:t>
            </a:r>
            <a:r>
              <a:rPr lang="en-US" dirty="0" smtClean="0"/>
              <a:t>Act.</a:t>
            </a:r>
          </a:p>
          <a:p>
            <a:pPr algn="just"/>
            <a:r>
              <a:rPr lang="en-US" dirty="0"/>
              <a:t>The </a:t>
            </a:r>
            <a:r>
              <a:rPr lang="en-US" dirty="0" smtClean="0"/>
              <a:t>second </a:t>
            </a:r>
            <a:r>
              <a:rPr lang="en-US" dirty="0"/>
              <a:t>route is the </a:t>
            </a:r>
            <a:r>
              <a:rPr lang="en-US" b="1" dirty="0"/>
              <a:t>international route</a:t>
            </a:r>
            <a:r>
              <a:rPr lang="en-US" dirty="0"/>
              <a:t>. </a:t>
            </a:r>
            <a:endParaRPr lang="en-US" dirty="0" smtClean="0"/>
          </a:p>
          <a:p>
            <a:pPr algn="just"/>
            <a:r>
              <a:rPr lang="en-US" dirty="0" smtClean="0"/>
              <a:t>Under </a:t>
            </a:r>
            <a:r>
              <a:rPr lang="en-US" dirty="0"/>
              <a:t>the international route the trade mark proprietor makes an application to either the International Bureau of WIPO or the national trade mark office, designate some or all the contracting parties of the Madrid system or Union in which he wishes to have the trade mark to be protected.</a:t>
            </a:r>
            <a:r>
              <a:rPr lang="en-US" dirty="0" smtClean="0"/>
              <a:t> </a:t>
            </a:r>
            <a:endParaRPr lang="en-US" dirty="0"/>
          </a:p>
        </p:txBody>
      </p:sp>
    </p:spTree>
    <p:extLst>
      <p:ext uri="{BB962C8B-B14F-4D97-AF65-F5344CB8AC3E}">
        <p14:creationId xmlns:p14="http://schemas.microsoft.com/office/powerpoint/2010/main" val="19971533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REGISTRATION PROCESS</a:t>
            </a:r>
            <a:br>
              <a:rPr lang="en-US" b="1" dirty="0"/>
            </a:br>
            <a:endParaRPr lang="en-US" dirty="0"/>
          </a:p>
        </p:txBody>
      </p:sp>
      <p:sp>
        <p:nvSpPr>
          <p:cNvPr id="3" name="Content Placeholder 2"/>
          <p:cNvSpPr>
            <a:spLocks noGrp="1"/>
          </p:cNvSpPr>
          <p:nvPr>
            <p:ph idx="1"/>
          </p:nvPr>
        </p:nvSpPr>
        <p:spPr/>
        <p:txBody>
          <a:bodyPr>
            <a:normAutofit/>
          </a:bodyPr>
          <a:lstStyle/>
          <a:p>
            <a:pPr algn="just"/>
            <a:r>
              <a:rPr lang="en-US" dirty="0"/>
              <a:t>Any person claiming to be the proprietor of a trade mark used or proposed to be used by him who is desirous of registering it must apply in writing to the Registrar </a:t>
            </a:r>
            <a:r>
              <a:rPr lang="en-US" dirty="0" smtClean="0"/>
              <a:t>for registration of a trade mark.</a:t>
            </a:r>
          </a:p>
          <a:p>
            <a:pPr algn="just"/>
            <a:r>
              <a:rPr lang="en-US" dirty="0" smtClean="0"/>
              <a:t>In order to </a:t>
            </a:r>
            <a:r>
              <a:rPr lang="en-US" dirty="0"/>
              <a:t>qualify for registration the </a:t>
            </a:r>
            <a:r>
              <a:rPr lang="en-US" dirty="0" smtClean="0"/>
              <a:t>mark</a:t>
            </a:r>
            <a:endParaRPr lang="en-US" dirty="0"/>
          </a:p>
          <a:p>
            <a:pPr algn="just"/>
            <a:r>
              <a:rPr lang="en-US" b="1" dirty="0" smtClean="0"/>
              <a:t>(a) must </a:t>
            </a:r>
            <a:r>
              <a:rPr lang="en-US" b="1" dirty="0"/>
              <a:t>be distinctive in respect of goods for which its registration and use is intended</a:t>
            </a:r>
          </a:p>
        </p:txBody>
      </p:sp>
    </p:spTree>
    <p:extLst>
      <p:ext uri="{BB962C8B-B14F-4D97-AF65-F5344CB8AC3E}">
        <p14:creationId xmlns:p14="http://schemas.microsoft.com/office/powerpoint/2010/main" val="394047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REGISTRATION PROCESS</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US" b="1" dirty="0" smtClean="0"/>
              <a:t>(b) must </a:t>
            </a:r>
            <a:r>
              <a:rPr lang="en-US" b="1" dirty="0"/>
              <a:t>not be a mark prohibited from registration as a trademark under any law including the Trade Marks Act itself; </a:t>
            </a:r>
          </a:p>
          <a:p>
            <a:pPr algn="just"/>
            <a:r>
              <a:rPr lang="en-US" b="1" dirty="0" smtClean="0"/>
              <a:t>(c) must </a:t>
            </a:r>
            <a:r>
              <a:rPr lang="en-US" b="1" dirty="0"/>
              <a:t>not be confusingly similar to any trade mark which is the subject either of a prior application by another person or of a prior registration by another person which is currently valid or whose validity expired within the last 12 months.</a:t>
            </a:r>
          </a:p>
          <a:p>
            <a:pPr algn="just"/>
            <a:endParaRPr lang="en-US" dirty="0"/>
          </a:p>
        </p:txBody>
      </p:sp>
    </p:spTree>
    <p:extLst>
      <p:ext uri="{BB962C8B-B14F-4D97-AF65-F5344CB8AC3E}">
        <p14:creationId xmlns:p14="http://schemas.microsoft.com/office/powerpoint/2010/main" val="31362500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EXAMINATION</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US" b="1" dirty="0"/>
              <a:t>The examination of the application for the trade mark registration is in two stages namely formal examination and substantive examination. </a:t>
            </a:r>
            <a:endParaRPr lang="en-US" b="1" dirty="0" smtClean="0"/>
          </a:p>
          <a:p>
            <a:pPr algn="just"/>
            <a:r>
              <a:rPr lang="en-US" dirty="0" smtClean="0"/>
              <a:t>The </a:t>
            </a:r>
            <a:r>
              <a:rPr lang="en-US" b="1" dirty="0"/>
              <a:t>formal examination involves the examination of the application by the trade mark office to make sure that it complies with the administrative requirements or formalities</a:t>
            </a:r>
            <a:r>
              <a:rPr lang="en-US" dirty="0"/>
              <a:t>, such as whether the application form is properly filed in and whether the prescribed fees have been paid.</a:t>
            </a:r>
          </a:p>
          <a:p>
            <a:pPr algn="just"/>
            <a:endParaRPr lang="en-US" dirty="0"/>
          </a:p>
        </p:txBody>
      </p:sp>
    </p:spTree>
    <p:extLst>
      <p:ext uri="{BB962C8B-B14F-4D97-AF65-F5344CB8AC3E}">
        <p14:creationId xmlns:p14="http://schemas.microsoft.com/office/powerpoint/2010/main" val="2031466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Introduction</a:t>
            </a:r>
            <a:br>
              <a:rPr lang="en-US" b="1" dirty="0" smtClean="0"/>
            </a:br>
            <a:endParaRPr lang="en-US" b="1" dirty="0"/>
          </a:p>
        </p:txBody>
      </p:sp>
      <p:sp>
        <p:nvSpPr>
          <p:cNvPr id="3" name="Content Placeholder 2"/>
          <p:cNvSpPr>
            <a:spLocks noGrp="1"/>
          </p:cNvSpPr>
          <p:nvPr>
            <p:ph idx="1"/>
          </p:nvPr>
        </p:nvSpPr>
        <p:spPr/>
        <p:txBody>
          <a:bodyPr>
            <a:normAutofit fontScale="85000" lnSpcReduction="10000"/>
          </a:bodyPr>
          <a:lstStyle/>
          <a:p>
            <a:pPr algn="just"/>
            <a:r>
              <a:rPr lang="en-US" b="1" dirty="0"/>
              <a:t>Trade mark protection can be obtained through registration or use. However, the protection of a trade mark through registration is preferred to protection through use. </a:t>
            </a:r>
            <a:endParaRPr lang="en-US" b="1" dirty="0" smtClean="0"/>
          </a:p>
          <a:p>
            <a:pPr algn="just"/>
            <a:r>
              <a:rPr lang="en-US" dirty="0" smtClean="0"/>
              <a:t>This </a:t>
            </a:r>
            <a:r>
              <a:rPr lang="en-US" dirty="0"/>
              <a:t>is because </a:t>
            </a:r>
            <a:r>
              <a:rPr lang="en-US" b="1" dirty="0"/>
              <a:t>registering a trade mark provides stronger protection, particularly in the case of conflict with an identical or confusingly similar trade mark. </a:t>
            </a:r>
            <a:endParaRPr lang="en-US" b="1" dirty="0" smtClean="0"/>
          </a:p>
          <a:p>
            <a:pPr algn="just"/>
            <a:r>
              <a:rPr lang="en-US" dirty="0" smtClean="0"/>
              <a:t>Furthermore</a:t>
            </a:r>
            <a:r>
              <a:rPr lang="en-US" dirty="0"/>
              <a:t>, the </a:t>
            </a:r>
            <a:r>
              <a:rPr lang="en-US" b="1" dirty="0"/>
              <a:t>registration of a trade mark dispenses with the difficulty, expense and uncertainty involved in establishing reputation and likelihood of confusion in passing off. </a:t>
            </a:r>
            <a:endParaRPr lang="en-US" b="1" dirty="0" smtClean="0"/>
          </a:p>
        </p:txBody>
      </p:sp>
    </p:spTree>
    <p:extLst>
      <p:ext uri="{BB962C8B-B14F-4D97-AF65-F5344CB8AC3E}">
        <p14:creationId xmlns:p14="http://schemas.microsoft.com/office/powerpoint/2010/main" val="25992989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EXAMINATION</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US" b="1" dirty="0"/>
              <a:t>The substantive examination, on the other hand, ensures that the trade mark office examines the application for a trade mark to verify whether it complies with all the substantive requirements, namely absolute and relative grounds for refusal of registration. </a:t>
            </a:r>
            <a:endParaRPr lang="en-US" b="1" dirty="0" smtClean="0"/>
          </a:p>
          <a:p>
            <a:pPr algn="just"/>
            <a:r>
              <a:rPr lang="en-US" dirty="0" smtClean="0"/>
              <a:t>Thus</a:t>
            </a:r>
            <a:r>
              <a:rPr lang="en-US" dirty="0"/>
              <a:t>, the trade mark has to be </a:t>
            </a:r>
            <a:r>
              <a:rPr lang="en-US" b="1" dirty="0"/>
              <a:t>examined whether the trade marks are distinctive, not deceptive, not contrary to public morality or whether the rights applied for are identical or similar to the prior rights that have been applied for or granted for identical or similar goods</a:t>
            </a:r>
            <a:r>
              <a:rPr lang="en-US" b="1" dirty="0" smtClean="0"/>
              <a:t>. </a:t>
            </a:r>
            <a:endParaRPr lang="en-US" b="1" dirty="0"/>
          </a:p>
          <a:p>
            <a:pPr algn="just"/>
            <a:endParaRPr lang="en-US" dirty="0"/>
          </a:p>
        </p:txBody>
      </p:sp>
    </p:spTree>
    <p:extLst>
      <p:ext uri="{BB962C8B-B14F-4D97-AF65-F5344CB8AC3E}">
        <p14:creationId xmlns:p14="http://schemas.microsoft.com/office/powerpoint/2010/main" val="21873171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PUBLICATION</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US" b="1" dirty="0"/>
              <a:t>The Trade Marks Act requires the applicant of a trade mark to advertise the application so as to enable those who may be affected by the registration of the trademark in question to raise an objection. </a:t>
            </a:r>
            <a:endParaRPr lang="en-US" b="1" dirty="0" smtClean="0"/>
          </a:p>
          <a:p>
            <a:pPr algn="just"/>
            <a:r>
              <a:rPr lang="en-US" dirty="0" smtClean="0"/>
              <a:t>Therefore</a:t>
            </a:r>
            <a:r>
              <a:rPr lang="en-US" dirty="0"/>
              <a:t>, once an application for registration of a trade mark has been accepted, whether absolutely or subject to conditions or limitations, the applicant must advertise the application in the Trade Mark Journal. </a:t>
            </a:r>
            <a:endParaRPr lang="en-US" dirty="0" smtClean="0"/>
          </a:p>
          <a:p>
            <a:pPr algn="just"/>
            <a:r>
              <a:rPr lang="en-US" dirty="0" smtClean="0"/>
              <a:t>The </a:t>
            </a:r>
            <a:r>
              <a:rPr lang="en-US" dirty="0"/>
              <a:t>advertisement must state all the conditions and limitations subject to which the application has been accepted. However, the Registrar may, under certain circumstances direct that the application be advertised before </a:t>
            </a:r>
            <a:r>
              <a:rPr lang="en-US" dirty="0" smtClean="0"/>
              <a:t>acceptance.</a:t>
            </a:r>
            <a:endParaRPr lang="en-US" dirty="0"/>
          </a:p>
          <a:p>
            <a:pPr algn="just"/>
            <a:endParaRPr lang="en-US" dirty="0"/>
          </a:p>
        </p:txBody>
      </p:sp>
    </p:spTree>
    <p:extLst>
      <p:ext uri="{BB962C8B-B14F-4D97-AF65-F5344CB8AC3E}">
        <p14:creationId xmlns:p14="http://schemas.microsoft.com/office/powerpoint/2010/main" val="28308116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PUBLICATION</a:t>
            </a:r>
            <a:br>
              <a:rPr lang="en-US" b="1" dirty="0"/>
            </a:br>
            <a:endParaRPr lang="en-US" dirty="0"/>
          </a:p>
        </p:txBody>
      </p:sp>
      <p:sp>
        <p:nvSpPr>
          <p:cNvPr id="3" name="Content Placeholder 2"/>
          <p:cNvSpPr>
            <a:spLocks noGrp="1"/>
          </p:cNvSpPr>
          <p:nvPr>
            <p:ph idx="1"/>
          </p:nvPr>
        </p:nvSpPr>
        <p:spPr/>
        <p:txBody>
          <a:bodyPr/>
          <a:lstStyle/>
          <a:p>
            <a:pPr algn="just"/>
            <a:r>
              <a:rPr lang="en-US" dirty="0"/>
              <a:t>In </a:t>
            </a:r>
            <a:r>
              <a:rPr lang="en-US" i="1" dirty="0"/>
              <a:t>Trade Kings Limited v The Attorney General</a:t>
            </a:r>
            <a:r>
              <a:rPr lang="en-US" dirty="0"/>
              <a:t> </a:t>
            </a:r>
            <a:r>
              <a:rPr lang="en-US" dirty="0" err="1"/>
              <a:t>Silomba</a:t>
            </a:r>
            <a:r>
              <a:rPr lang="en-US" dirty="0"/>
              <a:t> J. is answering the question of the </a:t>
            </a:r>
            <a:r>
              <a:rPr lang="en-US" b="1" dirty="0"/>
              <a:t>significance of advertising stated that advertisement was necessary to allow other interested parties to know whether what was being proposed for registration was injurious to their business interests.</a:t>
            </a:r>
            <a:r>
              <a:rPr lang="en-US" b="1" dirty="0" smtClean="0">
                <a:effectLst/>
              </a:rPr>
              <a:t> </a:t>
            </a:r>
            <a:endParaRPr lang="en-US" b="1" dirty="0"/>
          </a:p>
        </p:txBody>
      </p:sp>
    </p:spTree>
    <p:extLst>
      <p:ext uri="{BB962C8B-B14F-4D97-AF65-F5344CB8AC3E}">
        <p14:creationId xmlns:p14="http://schemas.microsoft.com/office/powerpoint/2010/main" val="1246104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OPPOSITION</a:t>
            </a:r>
            <a:br>
              <a:rPr lang="en-US" b="1" dirty="0"/>
            </a:br>
            <a:endParaRPr lang="en-US" dirty="0"/>
          </a:p>
        </p:txBody>
      </p:sp>
      <p:sp>
        <p:nvSpPr>
          <p:cNvPr id="3" name="Content Placeholder 2"/>
          <p:cNvSpPr>
            <a:spLocks noGrp="1"/>
          </p:cNvSpPr>
          <p:nvPr>
            <p:ph idx="1"/>
          </p:nvPr>
        </p:nvSpPr>
        <p:spPr/>
        <p:txBody>
          <a:bodyPr>
            <a:normAutofit fontScale="92500"/>
          </a:bodyPr>
          <a:lstStyle/>
          <a:p>
            <a:pPr algn="just"/>
            <a:r>
              <a:rPr lang="en-US" b="1" dirty="0"/>
              <a:t>The Trade Marks Act allows any person to oppose the registration of a trade mark. </a:t>
            </a:r>
            <a:endParaRPr lang="en-US" b="1" dirty="0" smtClean="0"/>
          </a:p>
          <a:p>
            <a:pPr algn="just"/>
            <a:r>
              <a:rPr lang="en-US" dirty="0" smtClean="0"/>
              <a:t>Thus</a:t>
            </a:r>
            <a:r>
              <a:rPr lang="en-US" dirty="0"/>
              <a:t>, any person may, within two months from the date of any advertisement in the Trade Marks Journal of an application for registration of a trade mark give notice to the Registrar of opposition to the registration. The notice to be given in writing in the prescribed manner must include a statement of the grounds of opposition.</a:t>
            </a:r>
            <a:r>
              <a:rPr lang="en-US" dirty="0" smtClean="0">
                <a:effectLst/>
              </a:rPr>
              <a:t> </a:t>
            </a:r>
            <a:endParaRPr lang="en-US" dirty="0"/>
          </a:p>
        </p:txBody>
      </p:sp>
    </p:spTree>
    <p:extLst>
      <p:ext uri="{BB962C8B-B14F-4D97-AF65-F5344CB8AC3E}">
        <p14:creationId xmlns:p14="http://schemas.microsoft.com/office/powerpoint/2010/main" val="32614231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REGISTRATION</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US" b="1" dirty="0"/>
              <a:t>When an application for registration of a trade mark has been accepted, and either the application has been opposed and the time for notice of opposition has expired, or the application has been opposed and the opposition has been decided in </a:t>
            </a:r>
            <a:r>
              <a:rPr lang="en-US" b="1" dirty="0" err="1"/>
              <a:t>favour</a:t>
            </a:r>
            <a:r>
              <a:rPr lang="en-US" b="1" dirty="0"/>
              <a:t> of the applicant, the Registrar must, unless the application has been accepted in error or unless the High Court otherwise directs, register the trademark. </a:t>
            </a:r>
            <a:endParaRPr lang="en-US" b="1" dirty="0" smtClean="0"/>
          </a:p>
          <a:p>
            <a:pPr algn="just"/>
            <a:r>
              <a:rPr lang="en-US" dirty="0" smtClean="0"/>
              <a:t>The </a:t>
            </a:r>
            <a:r>
              <a:rPr lang="en-US" dirty="0"/>
              <a:t>trade mark, when registered, must be registered as of the date of the application for registration, and that date will be deemed the date of registration.</a:t>
            </a:r>
            <a:r>
              <a:rPr lang="en-US" dirty="0" smtClean="0">
                <a:effectLst/>
              </a:rPr>
              <a:t> </a:t>
            </a:r>
            <a:endParaRPr lang="en-US" dirty="0"/>
          </a:p>
          <a:p>
            <a:pPr algn="just"/>
            <a:endParaRPr lang="en-US" dirty="0"/>
          </a:p>
        </p:txBody>
      </p:sp>
    </p:spTree>
    <p:extLst>
      <p:ext uri="{BB962C8B-B14F-4D97-AF65-F5344CB8AC3E}">
        <p14:creationId xmlns:p14="http://schemas.microsoft.com/office/powerpoint/2010/main" val="29136291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DURATION AND RENEWAL</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US" b="1" dirty="0"/>
              <a:t>The trade mark does not give the proprietor a monopoly right. Therefore, the Trade Marks Act allows the proprietor of a trademark indefinite duration on condition that he renews the </a:t>
            </a:r>
            <a:r>
              <a:rPr lang="en-US" b="1" dirty="0" smtClean="0"/>
              <a:t>trademark every seven years.</a:t>
            </a:r>
            <a:endParaRPr lang="en-US" b="1" dirty="0"/>
          </a:p>
          <a:p>
            <a:pPr algn="just"/>
            <a:r>
              <a:rPr lang="en-US" dirty="0"/>
              <a:t>The Trade Marks Act provides that a trade mark registration is valid for seven years but may be renewed from time to time. The proprietor of a trade mark must renew the registration of the trade mark, after payment of a renewal fee, for a period of fourteen years from the date of expiration of the original registration or of the last renewal of the registration. It must be noted that the Registrar may remove a trade mark from the register for non-payment of the renewal fee.</a:t>
            </a:r>
            <a:r>
              <a:rPr lang="en-US" dirty="0" smtClean="0">
                <a:effectLst/>
              </a:rPr>
              <a:t> </a:t>
            </a:r>
            <a:endParaRPr lang="en-US" dirty="0"/>
          </a:p>
        </p:txBody>
      </p:sp>
    </p:spTree>
    <p:extLst>
      <p:ext uri="{BB962C8B-B14F-4D97-AF65-F5344CB8AC3E}">
        <p14:creationId xmlns:p14="http://schemas.microsoft.com/office/powerpoint/2010/main" val="25722640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smtClean="0"/>
          </a:p>
          <a:p>
            <a:pPr marL="0" indent="0">
              <a:buNone/>
            </a:pPr>
            <a:r>
              <a:rPr lang="en-US" dirty="0"/>
              <a:t> </a:t>
            </a:r>
            <a:r>
              <a:rPr lang="en-US" dirty="0" smtClean="0"/>
              <a:t> THANK YOU</a:t>
            </a:r>
            <a:endParaRPr lang="en-US" dirty="0"/>
          </a:p>
        </p:txBody>
      </p:sp>
    </p:spTree>
    <p:extLst>
      <p:ext uri="{BB962C8B-B14F-4D97-AF65-F5344CB8AC3E}">
        <p14:creationId xmlns:p14="http://schemas.microsoft.com/office/powerpoint/2010/main" val="25823023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Introduction</a:t>
            </a:r>
            <a:br>
              <a:rPr lang="en-US" b="1" dirty="0" smtClean="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smtClean="0"/>
              <a:t>A trade mark may be registered even before the trader has put his goods or services on the market and acquired goodwill in respect of the use of the name or mark. Besides, the Trade Marks Act prohibits any person to institute any proceedings to prevent or to recover damages for the infringement of an unregistered trade mark.</a:t>
            </a:r>
          </a:p>
          <a:p>
            <a:pPr algn="just"/>
            <a:r>
              <a:rPr lang="en-US" b="1" dirty="0"/>
              <a:t>There are </a:t>
            </a:r>
            <a:r>
              <a:rPr lang="en-US" b="1" dirty="0" smtClean="0"/>
              <a:t>two </a:t>
            </a:r>
            <a:r>
              <a:rPr lang="en-US" b="1" dirty="0"/>
              <a:t>routes available for one to register a trade mark in Zambia. These are known as the </a:t>
            </a:r>
            <a:r>
              <a:rPr lang="en-US" b="1" dirty="0" smtClean="0"/>
              <a:t>national </a:t>
            </a:r>
            <a:r>
              <a:rPr lang="en-US" b="1" dirty="0"/>
              <a:t>and international routes.</a:t>
            </a:r>
          </a:p>
        </p:txBody>
      </p:sp>
    </p:spTree>
    <p:extLst>
      <p:ext uri="{BB962C8B-B14F-4D97-AF65-F5344CB8AC3E}">
        <p14:creationId xmlns:p14="http://schemas.microsoft.com/office/powerpoint/2010/main" val="18855013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REGISTRABLE TRADE MARKS</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US" dirty="0"/>
              <a:t>The Trade Marks Act defines what marks or signs must be registered as trade marks</a:t>
            </a:r>
            <a:r>
              <a:rPr lang="en-US" dirty="0" smtClean="0"/>
              <a:t>.</a:t>
            </a:r>
          </a:p>
          <a:p>
            <a:pPr algn="just"/>
            <a:r>
              <a:rPr lang="en-US" dirty="0"/>
              <a:t>Trade Marks Act permits registration to a wide range of potential marks, the marks may only be registered if they satisfy certain conditions, namely</a:t>
            </a:r>
            <a:r>
              <a:rPr lang="en-US" dirty="0" smtClean="0"/>
              <a:t>:</a:t>
            </a:r>
            <a:endParaRPr lang="en-US" dirty="0"/>
          </a:p>
          <a:p>
            <a:pPr lvl="0" algn="just"/>
            <a:r>
              <a:rPr lang="en-US" b="1" dirty="0" smtClean="0"/>
              <a:t>(i) they </a:t>
            </a:r>
            <a:r>
              <a:rPr lang="en-US" b="1" dirty="0"/>
              <a:t>must be distinctive;  </a:t>
            </a:r>
            <a:r>
              <a:rPr lang="en-US" b="1" dirty="0" smtClean="0"/>
              <a:t>and</a:t>
            </a:r>
            <a:endParaRPr lang="en-US" b="1" dirty="0"/>
          </a:p>
          <a:p>
            <a:pPr lvl="0" algn="just"/>
            <a:r>
              <a:rPr lang="en-US" b="1" dirty="0" smtClean="0"/>
              <a:t>(ii) they </a:t>
            </a:r>
            <a:r>
              <a:rPr lang="en-US" b="1" dirty="0"/>
              <a:t>must not mislead or violate public order or morality.</a:t>
            </a:r>
          </a:p>
          <a:p>
            <a:pPr algn="just"/>
            <a:endParaRPr lang="en-US" dirty="0"/>
          </a:p>
        </p:txBody>
      </p:sp>
    </p:spTree>
    <p:extLst>
      <p:ext uri="{BB962C8B-B14F-4D97-AF65-F5344CB8AC3E}">
        <p14:creationId xmlns:p14="http://schemas.microsoft.com/office/powerpoint/2010/main" val="8037597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REGISTRABLE TRADE MARKS</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smtClean="0"/>
              <a:t>In </a:t>
            </a:r>
            <a:r>
              <a:rPr lang="en-US" i="1" dirty="0"/>
              <a:t>British Sugar PLC v James Robertson and Sons</a:t>
            </a:r>
            <a:r>
              <a:rPr lang="en-US" dirty="0"/>
              <a:t>, the court </a:t>
            </a:r>
            <a:r>
              <a:rPr lang="en-US" b="1" dirty="0"/>
              <a:t>held that the trade mark ‘Treat’ registered for desserts, syrups and sauces should have been refused registration on the grounds that the name was devoid of distinctive character as it could not distinguish the product and furthermore that the trademark was granting a monopoly in relation the word ‘treat’ which has become customary in everyday speech.  </a:t>
            </a:r>
            <a:endParaRPr lang="en-US" b="1" dirty="0" smtClean="0"/>
          </a:p>
          <a:p>
            <a:pPr algn="just"/>
            <a:r>
              <a:rPr lang="en-US" dirty="0" smtClean="0"/>
              <a:t>A </a:t>
            </a:r>
            <a:r>
              <a:rPr lang="en-US" dirty="0"/>
              <a:t>similar decision was reached </a:t>
            </a:r>
            <a:r>
              <a:rPr lang="en-US" b="1" dirty="0"/>
              <a:t>when the Registrar refused the application in the </a:t>
            </a:r>
            <a:r>
              <a:rPr lang="en-US" b="1" i="1" dirty="0"/>
              <a:t>NEXT Trademark</a:t>
            </a:r>
            <a:r>
              <a:rPr lang="en-US" b="1" dirty="0"/>
              <a:t> to trademark the word ‘Next’. </a:t>
            </a:r>
          </a:p>
          <a:p>
            <a:pPr algn="just"/>
            <a:endParaRPr lang="en-US" dirty="0"/>
          </a:p>
        </p:txBody>
      </p:sp>
    </p:spTree>
    <p:extLst>
      <p:ext uri="{BB962C8B-B14F-4D97-AF65-F5344CB8AC3E}">
        <p14:creationId xmlns:p14="http://schemas.microsoft.com/office/powerpoint/2010/main" val="22828934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REGISTRABLE TRADE MARKS</a:t>
            </a:r>
            <a:br>
              <a:rPr lang="en-US" b="1" dirty="0" smtClean="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a:t>However, in </a:t>
            </a:r>
            <a:r>
              <a:rPr lang="en-US" i="1" dirty="0"/>
              <a:t>Eastman Photographic Materials Company Limited v the Comptroller-General of Patents, Designs and Trademarks</a:t>
            </a:r>
            <a:r>
              <a:rPr lang="en-US" dirty="0"/>
              <a:t>, the House of Lords held that the word ‘</a:t>
            </a:r>
            <a:r>
              <a:rPr lang="en-US" dirty="0" err="1"/>
              <a:t>solio</a:t>
            </a:r>
            <a:r>
              <a:rPr lang="en-US" dirty="0"/>
              <a:t>’ was </a:t>
            </a:r>
            <a:r>
              <a:rPr lang="en-US" dirty="0" err="1"/>
              <a:t>registrable</a:t>
            </a:r>
            <a:r>
              <a:rPr lang="en-US" dirty="0"/>
              <a:t> as a trade mark. In that case the Trademark Registry refused to register the word ‘</a:t>
            </a:r>
            <a:r>
              <a:rPr lang="en-US" dirty="0" err="1"/>
              <a:t>solio</a:t>
            </a:r>
            <a:r>
              <a:rPr lang="en-US" dirty="0"/>
              <a:t>’ as a trademark as descriptive of the character of the goods which were in this case photographic papers. The Trademarks Registry claimed that the word ‘sol’ incorporated within the proposed mark as simply a translation on the English word ‘sun’ which connotes the use of sunlight in producing impressions on photographic papers.</a:t>
            </a:r>
          </a:p>
          <a:p>
            <a:pPr marL="0" indent="0" algn="just">
              <a:buNone/>
            </a:pPr>
            <a:endParaRPr lang="en-US" dirty="0"/>
          </a:p>
        </p:txBody>
      </p:sp>
    </p:spTree>
    <p:extLst>
      <p:ext uri="{BB962C8B-B14F-4D97-AF65-F5344CB8AC3E}">
        <p14:creationId xmlns:p14="http://schemas.microsoft.com/office/powerpoint/2010/main" val="36553753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UNREGISTRABLE TRADE MARKS</a:t>
            </a:r>
            <a:br>
              <a:rPr lang="en-US" b="1" dirty="0" smtClean="0"/>
            </a:br>
            <a:endParaRPr lang="en-US" dirty="0"/>
          </a:p>
        </p:txBody>
      </p:sp>
      <p:sp>
        <p:nvSpPr>
          <p:cNvPr id="3" name="Content Placeholder 2"/>
          <p:cNvSpPr>
            <a:spLocks noGrp="1"/>
          </p:cNvSpPr>
          <p:nvPr>
            <p:ph idx="1"/>
          </p:nvPr>
        </p:nvSpPr>
        <p:spPr/>
        <p:txBody>
          <a:bodyPr>
            <a:normAutofit lnSpcReduction="10000"/>
          </a:bodyPr>
          <a:lstStyle/>
          <a:p>
            <a:pPr algn="just"/>
            <a:r>
              <a:rPr lang="en-US" dirty="0" smtClean="0"/>
              <a:t>Even </a:t>
            </a:r>
            <a:r>
              <a:rPr lang="en-US" dirty="0"/>
              <a:t>though the Trade Marks Act provides for a wide variety of marks that may be </a:t>
            </a:r>
            <a:r>
              <a:rPr lang="en-US" b="1" dirty="0"/>
              <a:t>registered, not all the marks are capable of being registered as trademarks even if they </a:t>
            </a:r>
            <a:r>
              <a:rPr lang="en-US" b="1" dirty="0" err="1"/>
              <a:t>fulfil</a:t>
            </a:r>
            <a:r>
              <a:rPr lang="en-US" b="1" dirty="0"/>
              <a:t> the basic requirements for registration. </a:t>
            </a:r>
            <a:endParaRPr lang="en-US" b="1" dirty="0" smtClean="0"/>
          </a:p>
          <a:p>
            <a:pPr algn="just"/>
            <a:r>
              <a:rPr lang="en-US" dirty="0" smtClean="0"/>
              <a:t>Trade </a:t>
            </a:r>
            <a:r>
              <a:rPr lang="en-US" dirty="0"/>
              <a:t>marks may be </a:t>
            </a:r>
            <a:r>
              <a:rPr lang="en-US" b="1" dirty="0"/>
              <a:t>refused registration</a:t>
            </a:r>
            <a:r>
              <a:rPr lang="en-US" dirty="0"/>
              <a:t> on two grounds, </a:t>
            </a:r>
            <a:r>
              <a:rPr lang="en-US" dirty="0" smtClean="0"/>
              <a:t>namely:</a:t>
            </a:r>
            <a:endParaRPr lang="en-US" dirty="0"/>
          </a:p>
          <a:p>
            <a:pPr algn="just"/>
            <a:r>
              <a:rPr lang="en-US" b="1" dirty="0" smtClean="0"/>
              <a:t>(i) Absolute </a:t>
            </a:r>
            <a:r>
              <a:rPr lang="en-US" b="1" dirty="0"/>
              <a:t>Grounds for </a:t>
            </a:r>
            <a:r>
              <a:rPr lang="en-US" b="1" dirty="0" smtClean="0"/>
              <a:t>Refusal</a:t>
            </a:r>
          </a:p>
          <a:p>
            <a:pPr algn="just"/>
            <a:r>
              <a:rPr lang="en-US" b="1" dirty="0" smtClean="0"/>
              <a:t>(ii) Relative Grounds for Refusal</a:t>
            </a:r>
            <a:endParaRPr lang="en-US" b="1" dirty="0"/>
          </a:p>
          <a:p>
            <a:endParaRPr lang="en-US" dirty="0"/>
          </a:p>
        </p:txBody>
      </p:sp>
    </p:spTree>
    <p:extLst>
      <p:ext uri="{BB962C8B-B14F-4D97-AF65-F5344CB8AC3E}">
        <p14:creationId xmlns:p14="http://schemas.microsoft.com/office/powerpoint/2010/main" val="12397842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UNREGISTRABLE TRADE MARKS</a:t>
            </a:r>
            <a:br>
              <a:rPr lang="en-US" b="1" dirty="0" smtClean="0"/>
            </a:br>
            <a:endParaRPr lang="en-US" dirty="0"/>
          </a:p>
        </p:txBody>
      </p:sp>
      <p:sp>
        <p:nvSpPr>
          <p:cNvPr id="3" name="Content Placeholder 2"/>
          <p:cNvSpPr>
            <a:spLocks noGrp="1"/>
          </p:cNvSpPr>
          <p:nvPr>
            <p:ph idx="1"/>
          </p:nvPr>
        </p:nvSpPr>
        <p:spPr/>
        <p:txBody>
          <a:bodyPr>
            <a:normAutofit fontScale="92500"/>
          </a:bodyPr>
          <a:lstStyle/>
          <a:p>
            <a:pPr algn="just"/>
            <a:r>
              <a:rPr lang="en-US" b="1" dirty="0"/>
              <a:t>Absolute Grounds for </a:t>
            </a:r>
            <a:r>
              <a:rPr lang="en-US" b="1" dirty="0" smtClean="0"/>
              <a:t>Refusal</a:t>
            </a:r>
            <a:endParaRPr lang="en-US" dirty="0"/>
          </a:p>
          <a:p>
            <a:pPr algn="just"/>
            <a:r>
              <a:rPr lang="en-US" dirty="0"/>
              <a:t>Applications for trade mark registration are usually rejected on what are commonly referred to as absolute grounds, in the following cases, namely</a:t>
            </a:r>
            <a:r>
              <a:rPr lang="en-US" dirty="0" smtClean="0"/>
              <a:t>:</a:t>
            </a:r>
            <a:endParaRPr lang="en-US" dirty="0"/>
          </a:p>
          <a:p>
            <a:pPr algn="just"/>
            <a:r>
              <a:rPr lang="en-US" b="1" dirty="0"/>
              <a:t>(a)      Signs or marks which are not </a:t>
            </a:r>
            <a:r>
              <a:rPr lang="en-US" b="1" dirty="0" smtClean="0"/>
              <a:t>trademarks</a:t>
            </a:r>
            <a:endParaRPr lang="en-US" dirty="0"/>
          </a:p>
          <a:p>
            <a:pPr algn="just"/>
            <a:r>
              <a:rPr lang="en-US" b="1" dirty="0"/>
              <a:t>Signs which do not satisfy the requirements of the statutory definition of a trade mark may not be registered.</a:t>
            </a:r>
          </a:p>
        </p:txBody>
      </p:sp>
    </p:spTree>
    <p:extLst>
      <p:ext uri="{BB962C8B-B14F-4D97-AF65-F5344CB8AC3E}">
        <p14:creationId xmlns:p14="http://schemas.microsoft.com/office/powerpoint/2010/main" val="4074804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318</TotalTime>
  <Words>2719</Words>
  <Application>Microsoft Office PowerPoint</Application>
  <PresentationFormat>On-screen Show (4:3)</PresentationFormat>
  <Paragraphs>131</Paragraphs>
  <Slides>36</Slides>
  <Notes>0</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 UNIVERSITY OF LUSAKA SCHOOL OF LAW </vt:lpstr>
      <vt:lpstr>Structure of Presentation</vt:lpstr>
      <vt:lpstr>Introduction </vt:lpstr>
      <vt:lpstr>Introduction </vt:lpstr>
      <vt:lpstr>REGISTRABLE TRADE MARKS </vt:lpstr>
      <vt:lpstr>REGISTRABLE TRADE MARKS </vt:lpstr>
      <vt:lpstr>REGISTRABLE TRADE MARKS </vt:lpstr>
      <vt:lpstr>UNREGISTRABLE TRADE MARKS </vt:lpstr>
      <vt:lpstr>UNREGISTRABLE TRADE MARKS </vt:lpstr>
      <vt:lpstr>UNREGISTRABLE TRADE MARKS </vt:lpstr>
      <vt:lpstr>UNREGISTRABLE TRADE MARKS </vt:lpstr>
      <vt:lpstr>UNREGISTRABLE TRADE MARKS </vt:lpstr>
      <vt:lpstr>UNREGISTRABLE TRADE MARKS </vt:lpstr>
      <vt:lpstr>UNREGISTRABLE TRADE MARKS </vt:lpstr>
      <vt:lpstr>UNREGISTRABLE TRADE MARKS </vt:lpstr>
      <vt:lpstr>UNREGISTRABLE TRADE MARKS </vt:lpstr>
      <vt:lpstr>UNREGISTRABLE TRADE MARKS </vt:lpstr>
      <vt:lpstr>UNREGISTRABLE TRADE MARKS </vt:lpstr>
      <vt:lpstr>UNREGISTRABLE TRADE MARKS </vt:lpstr>
      <vt:lpstr>UNREGISTRABLE TRADE MARKS </vt:lpstr>
      <vt:lpstr>UNREGISTRABLE TRADE MARKS </vt:lpstr>
      <vt:lpstr>UNREGISTRABLE TRADE MARKS </vt:lpstr>
      <vt:lpstr>UNREGISTRABLE TRADE MARKS </vt:lpstr>
      <vt:lpstr>UNREGISTRABLE TRADE MARKS </vt:lpstr>
      <vt:lpstr>UNREGISTRABLE TRADE MARKS </vt:lpstr>
      <vt:lpstr>REGISTRATION PROCESS </vt:lpstr>
      <vt:lpstr>REGISTRATION PROCESS </vt:lpstr>
      <vt:lpstr>REGISTRATION PROCESS </vt:lpstr>
      <vt:lpstr>EXAMINATION </vt:lpstr>
      <vt:lpstr>EXAMINATION </vt:lpstr>
      <vt:lpstr>PUBLICATION </vt:lpstr>
      <vt:lpstr>PUBLICATION </vt:lpstr>
      <vt:lpstr>OPPOSITION </vt:lpstr>
      <vt:lpstr>REGISTRATION </vt:lpstr>
      <vt:lpstr>DURATION AND RENEWAL </vt:lpstr>
      <vt:lpstr>PowerPoint Presentation</vt:lpstr>
    </vt:vector>
  </TitlesOfParts>
  <Company>P&amp;G Advocates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UNIVERSITY OF LUSAKA SCHOOL OF LAW</dc:title>
  <dc:creator>h</dc:creator>
  <cp:lastModifiedBy>h</cp:lastModifiedBy>
  <cp:revision>11</cp:revision>
  <dcterms:created xsi:type="dcterms:W3CDTF">2014-05-01T12:20:57Z</dcterms:created>
  <dcterms:modified xsi:type="dcterms:W3CDTF">2014-05-01T17:39:26Z</dcterms:modified>
</cp:coreProperties>
</file>